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DB0058-30C3-4652-9678-BBFB8036A166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5E768AA-780A-4FC5-9571-A32F10A9EA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Methods: Thinking critically with psychological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do psychologists Ask and Answer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Experimentation:</a:t>
            </a:r>
          </a:p>
          <a:p>
            <a:pPr lvl="1"/>
            <a:r>
              <a:rPr lang="en-US" dirty="0" smtClean="0"/>
              <a:t>Variables:</a:t>
            </a:r>
          </a:p>
          <a:p>
            <a:pPr lvl="2"/>
            <a:r>
              <a:rPr lang="en-US" u="sng" dirty="0" smtClean="0"/>
              <a:t>Independent</a:t>
            </a:r>
            <a:r>
              <a:rPr lang="en-US" dirty="0" smtClean="0"/>
              <a:t>: the factor manipulated; the variable whose effect is being studied.</a:t>
            </a:r>
          </a:p>
          <a:p>
            <a:pPr lvl="2"/>
            <a:r>
              <a:rPr lang="en-US" u="sng" dirty="0" smtClean="0"/>
              <a:t>Dependent</a:t>
            </a:r>
            <a:r>
              <a:rPr lang="en-US" dirty="0" smtClean="0"/>
              <a:t>: the variable that may change in response to the IV</a:t>
            </a:r>
          </a:p>
          <a:p>
            <a:pPr lvl="2"/>
            <a:r>
              <a:rPr lang="en-US" dirty="0" smtClean="0"/>
              <a:t>Confounding: a factor other than the IV that may produce an effect of an </a:t>
            </a:r>
            <a:r>
              <a:rPr lang="en-US" u="sng" dirty="0" smtClean="0"/>
              <a:t>experiment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1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Statistical Reasoning in Everyday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Describing data:</a:t>
            </a:r>
          </a:p>
          <a:p>
            <a:pPr lvl="1"/>
            <a:r>
              <a:rPr lang="en-US" sz="2000" dirty="0" smtClean="0"/>
              <a:t>Measure of Central Tendency (positive vs. negative skew)</a:t>
            </a:r>
          </a:p>
          <a:p>
            <a:pPr lvl="2"/>
            <a:r>
              <a:rPr lang="en-US" sz="1800" u="sng" dirty="0" smtClean="0"/>
              <a:t>Mode</a:t>
            </a:r>
            <a:r>
              <a:rPr lang="en-US" sz="1800" dirty="0" smtClean="0"/>
              <a:t>: The most frequently occurring score(s) in a distribution</a:t>
            </a:r>
          </a:p>
          <a:p>
            <a:pPr lvl="2"/>
            <a:r>
              <a:rPr lang="en-US" sz="1800" u="sng" dirty="0" smtClean="0"/>
              <a:t>Mean</a:t>
            </a:r>
            <a:r>
              <a:rPr lang="en-US" sz="1800" dirty="0" smtClean="0"/>
              <a:t>: The average of distribution</a:t>
            </a:r>
          </a:p>
          <a:p>
            <a:pPr lvl="2"/>
            <a:r>
              <a:rPr lang="en-US" sz="1800" u="sng" dirty="0" smtClean="0"/>
              <a:t>Median</a:t>
            </a:r>
            <a:r>
              <a:rPr lang="en-US" sz="1800" dirty="0" smtClean="0"/>
              <a:t>: The middle score of a distribution</a:t>
            </a:r>
          </a:p>
          <a:p>
            <a:pPr lvl="1"/>
            <a:r>
              <a:rPr lang="en-US" sz="2000" dirty="0" smtClean="0"/>
              <a:t>Measures of variation</a:t>
            </a:r>
          </a:p>
          <a:p>
            <a:pPr lvl="2"/>
            <a:r>
              <a:rPr lang="en-US" sz="1800" u="sng" dirty="0" smtClean="0"/>
              <a:t>Range</a:t>
            </a:r>
            <a:r>
              <a:rPr lang="en-US" sz="1800" dirty="0" smtClean="0"/>
              <a:t>: The difference between the highest and lowest scores</a:t>
            </a:r>
          </a:p>
          <a:p>
            <a:pPr lvl="2"/>
            <a:r>
              <a:rPr lang="en-US" sz="1800" u="sng" dirty="0" smtClean="0"/>
              <a:t>Standard Deviation</a:t>
            </a:r>
            <a:r>
              <a:rPr lang="en-US" sz="1800" dirty="0" smtClean="0"/>
              <a:t>: a computed measure of score variability around the mean score.</a:t>
            </a:r>
          </a:p>
          <a:p>
            <a:pPr lvl="2"/>
            <a:r>
              <a:rPr lang="en-US" sz="1800" u="sng" dirty="0" smtClean="0"/>
              <a:t>Normal curve</a:t>
            </a:r>
            <a:r>
              <a:rPr lang="en-US" sz="1800" dirty="0" smtClean="0"/>
              <a:t>: a bell shaped curve with the 68, 95, and 99.7% rule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2809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83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Statistical Reasoning in Everyday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Inferences:</a:t>
            </a:r>
          </a:p>
          <a:p>
            <a:pPr lvl="1"/>
            <a:r>
              <a:rPr lang="en-US" dirty="0" smtClean="0"/>
              <a:t>Can we make generalizations from samples to show significance?</a:t>
            </a:r>
          </a:p>
          <a:p>
            <a:pPr lvl="1"/>
            <a:r>
              <a:rPr lang="en-US" dirty="0" smtClean="0"/>
              <a:t>When is an observed difference reliable?</a:t>
            </a:r>
          </a:p>
          <a:p>
            <a:pPr lvl="2"/>
            <a:r>
              <a:rPr lang="en-US" dirty="0" smtClean="0"/>
              <a:t>Representative samples are better than biased samples</a:t>
            </a:r>
          </a:p>
          <a:p>
            <a:pPr lvl="2"/>
            <a:r>
              <a:rPr lang="en-US" dirty="0" smtClean="0"/>
              <a:t>Less-variable observations are more reliable than those that are more variable.</a:t>
            </a:r>
          </a:p>
          <a:p>
            <a:pPr lvl="2"/>
            <a:r>
              <a:rPr lang="en-US" dirty="0" smtClean="0"/>
              <a:t>More cases are better than fewer</a:t>
            </a:r>
          </a:p>
          <a:p>
            <a:pPr lvl="1"/>
            <a:r>
              <a:rPr lang="en-US" dirty="0" smtClean="0"/>
              <a:t>Remember…don’t be impressed by a few anecdotes; generalizations based on a few unrepresentative cases are unreliable. </a:t>
            </a:r>
          </a:p>
          <a:p>
            <a:pPr lvl="2"/>
            <a:r>
              <a:rPr lang="en-US" dirty="0" smtClean="0"/>
              <a:t>Ex: autisms correlation with vaccines.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6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Statistical Reasoning in Everyday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Making Inferences</a:t>
            </a:r>
          </a:p>
          <a:p>
            <a:pPr lvl="1"/>
            <a:r>
              <a:rPr lang="en-US" dirty="0" smtClean="0"/>
              <a:t>When is a difference significant?</a:t>
            </a:r>
          </a:p>
          <a:p>
            <a:pPr lvl="2"/>
            <a:r>
              <a:rPr lang="en-US" dirty="0" smtClean="0"/>
              <a:t>When the sample averages are reliable, we say they have </a:t>
            </a:r>
            <a:r>
              <a:rPr lang="en-US" u="sng" dirty="0" smtClean="0"/>
              <a:t>statistical significance</a:t>
            </a:r>
            <a:r>
              <a:rPr lang="en-US" dirty="0" smtClean="0"/>
              <a:t> (how likely an obtained result occurred by chance.) </a:t>
            </a:r>
          </a:p>
          <a:p>
            <a:pPr lvl="2"/>
            <a:r>
              <a:rPr lang="en-US" dirty="0" smtClean="0"/>
              <a:t>Statistical significance indicates the likelihood a result will happen by chance, not the importance of the result.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9908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54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Frequently Asked </a:t>
            </a:r>
            <a:r>
              <a:rPr lang="en-US" dirty="0"/>
              <a:t>Q</a:t>
            </a:r>
            <a:r>
              <a:rPr lang="en-US" dirty="0" smtClean="0"/>
              <a:t>uestions in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Applied Psychology</a:t>
            </a:r>
          </a:p>
          <a:p>
            <a:pPr lvl="1"/>
            <a:r>
              <a:rPr lang="en-US" dirty="0" smtClean="0"/>
              <a:t>Can laboratory experiments illuminate everyday life?</a:t>
            </a:r>
          </a:p>
          <a:p>
            <a:pPr lvl="2"/>
            <a:r>
              <a:rPr lang="en-US" dirty="0" smtClean="0"/>
              <a:t>The resulting principles, not specific findings help explain everyday life.</a:t>
            </a:r>
          </a:p>
          <a:p>
            <a:pPr lvl="2"/>
            <a:r>
              <a:rPr lang="en-US" dirty="0" smtClean="0"/>
              <a:t>Lab environment intended to simplify reality using controls.</a:t>
            </a:r>
          </a:p>
          <a:p>
            <a:pPr lvl="2"/>
            <a:r>
              <a:rPr lang="en-US" dirty="0" smtClean="0"/>
              <a:t>Psychologists’ concern are not focused on unique behaviors, but rather discovering general principals that help explain behaviors. </a:t>
            </a:r>
          </a:p>
          <a:p>
            <a:pPr lvl="2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3210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2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Frequently Asked Questions in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Applied Psychology:</a:t>
            </a:r>
          </a:p>
          <a:p>
            <a:pPr lvl="1"/>
            <a:r>
              <a:rPr lang="en-US" sz="2000" dirty="0" smtClean="0"/>
              <a:t>Does behavior depend on one’s culture and gender?</a:t>
            </a:r>
          </a:p>
          <a:p>
            <a:pPr lvl="2"/>
            <a:r>
              <a:rPr lang="en-US" sz="1600" dirty="0" smtClean="0"/>
              <a:t>Culture: shared ideas and behaviors that one generation passes on to the next.</a:t>
            </a:r>
          </a:p>
          <a:p>
            <a:pPr lvl="2"/>
            <a:r>
              <a:rPr lang="en-US" sz="1600" dirty="0" smtClean="0"/>
              <a:t>Each person in certain respects is like no other, like some others, and like all others…think about it.</a:t>
            </a:r>
          </a:p>
          <a:p>
            <a:pPr lvl="2"/>
            <a:r>
              <a:rPr lang="en-US" sz="1600" dirty="0" smtClean="0"/>
              <a:t>The genders show many differences including: </a:t>
            </a:r>
          </a:p>
          <a:p>
            <a:pPr lvl="3"/>
            <a:r>
              <a:rPr lang="en-US" sz="1600" dirty="0" smtClean="0"/>
              <a:t>Dreaming, detecting emotions, and our risk for dependences and disorders. </a:t>
            </a:r>
          </a:p>
          <a:p>
            <a:pPr lvl="3"/>
            <a:r>
              <a:rPr lang="en-US" sz="1600" dirty="0" smtClean="0"/>
              <a:t>Biologically, the genders are very similar (development and perceptions)</a:t>
            </a:r>
          </a:p>
          <a:p>
            <a:pPr lvl="3"/>
            <a:r>
              <a:rPr lang="en-US" sz="1600" dirty="0" smtClean="0"/>
              <a:t>Genders can vary across cultures, but the underlying processes are virtually the same. 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8843"/>
            <a:ext cx="1798172" cy="214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34514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45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Frequently Asked Questions in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Ethics in Research</a:t>
            </a:r>
          </a:p>
          <a:p>
            <a:pPr lvl="1"/>
            <a:r>
              <a:rPr lang="en-US" dirty="0" smtClean="0"/>
              <a:t>Why do psychologists study animas, and is it ethical to experiment on them?</a:t>
            </a:r>
          </a:p>
          <a:p>
            <a:pPr lvl="1"/>
            <a:r>
              <a:rPr lang="en-US" dirty="0" smtClean="0"/>
              <a:t>Debate:</a:t>
            </a:r>
          </a:p>
          <a:p>
            <a:pPr lvl="2"/>
            <a:r>
              <a:rPr lang="en-US" dirty="0" smtClean="0"/>
              <a:t>Is it right to place the well-being of humans above animals?</a:t>
            </a:r>
          </a:p>
          <a:p>
            <a:pPr lvl="2"/>
            <a:r>
              <a:rPr lang="en-US" dirty="0" smtClean="0"/>
              <a:t>Do we give more compassion to animals similar to us, like we would an individual similar to us? (1. humans, 2. mammals, 3. birds, fish, reptiles, 4. insects)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114800"/>
            <a:ext cx="1981200" cy="211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91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Frequently Asked Questions in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Ethics in Research</a:t>
            </a:r>
          </a:p>
          <a:p>
            <a:pPr lvl="1"/>
            <a:r>
              <a:rPr lang="en-US" dirty="0"/>
              <a:t>Is it ethical to experiment on people?</a:t>
            </a:r>
          </a:p>
          <a:p>
            <a:pPr lvl="2"/>
            <a:r>
              <a:rPr lang="en-US" dirty="0" smtClean="0"/>
              <a:t>Informed consent</a:t>
            </a:r>
          </a:p>
          <a:p>
            <a:pPr lvl="2"/>
            <a:r>
              <a:rPr lang="en-US" dirty="0" smtClean="0"/>
              <a:t>Debrief</a:t>
            </a:r>
          </a:p>
          <a:p>
            <a:pPr lvl="1"/>
            <a:r>
              <a:rPr lang="en-US" dirty="0" smtClean="0"/>
              <a:t>Is psychology free of value judgments?</a:t>
            </a:r>
          </a:p>
          <a:p>
            <a:pPr lvl="2"/>
            <a:r>
              <a:rPr lang="en-US" dirty="0" smtClean="0"/>
              <a:t>One person’s religion is another person’s fanaticism.</a:t>
            </a:r>
          </a:p>
          <a:p>
            <a:pPr lvl="2"/>
            <a:r>
              <a:rPr lang="en-US" dirty="0" smtClean="0"/>
              <a:t>Knowledge can be used for good or evil.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77622"/>
            <a:ext cx="3352800" cy="24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7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Need for Psychological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the scientific approach better than intuition/common sense?</a:t>
            </a:r>
          </a:p>
          <a:p>
            <a:r>
              <a:rPr lang="en-US" dirty="0" smtClean="0"/>
              <a:t>Hindsight Bias  (also known as I-knew-it-all-along phenomenon)</a:t>
            </a:r>
          </a:p>
          <a:p>
            <a:r>
              <a:rPr lang="en-US" dirty="0" smtClean="0"/>
              <a:t>Overconfidence</a:t>
            </a:r>
          </a:p>
          <a:p>
            <a:pPr lvl="1"/>
            <a:r>
              <a:rPr lang="en-US" dirty="0" smtClean="0"/>
              <a:t>We think we know more than we do (unscramble anagrams)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4038600"/>
            <a:ext cx="4267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Psychological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Scientific Attitude</a:t>
            </a:r>
          </a:p>
          <a:p>
            <a:pPr lvl="1"/>
            <a:r>
              <a:rPr lang="en-US" u="sng" dirty="0"/>
              <a:t>Curiosity</a:t>
            </a:r>
            <a:r>
              <a:rPr lang="en-US" dirty="0"/>
              <a:t>, Let the facts speak for themselves</a:t>
            </a:r>
          </a:p>
          <a:p>
            <a:pPr lvl="1"/>
            <a:r>
              <a:rPr lang="en-US" dirty="0"/>
              <a:t>Be </a:t>
            </a:r>
            <a:r>
              <a:rPr lang="en-US" u="sng" dirty="0"/>
              <a:t>skeptical</a:t>
            </a:r>
            <a:r>
              <a:rPr lang="en-US" dirty="0"/>
              <a:t>, but not cynical, </a:t>
            </a:r>
            <a:r>
              <a:rPr lang="en-US" dirty="0" smtClean="0"/>
              <a:t>open </a:t>
            </a:r>
            <a:r>
              <a:rPr lang="en-US" dirty="0"/>
              <a:t>but not gullible.</a:t>
            </a:r>
          </a:p>
          <a:p>
            <a:pPr lvl="1"/>
            <a:r>
              <a:rPr lang="en-US" dirty="0"/>
              <a:t>Have </a:t>
            </a:r>
            <a:r>
              <a:rPr lang="en-US" u="sng" dirty="0"/>
              <a:t>humility</a:t>
            </a:r>
            <a:r>
              <a:rPr lang="en-US" dirty="0"/>
              <a:t>; “the rat is always right”</a:t>
            </a:r>
          </a:p>
          <a:p>
            <a:r>
              <a:rPr lang="en-US" dirty="0"/>
              <a:t>Critical thinking</a:t>
            </a:r>
          </a:p>
          <a:p>
            <a:pPr lvl="1"/>
            <a:r>
              <a:rPr lang="en-US" dirty="0"/>
              <a:t>Question everything!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038600"/>
            <a:ext cx="3629025" cy="218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2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psychologists ask and answer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The scientific method</a:t>
            </a:r>
          </a:p>
          <a:p>
            <a:pPr lvl="1"/>
            <a:r>
              <a:rPr lang="en-US" sz="1800" u="sng" dirty="0" smtClean="0"/>
              <a:t>Theory</a:t>
            </a:r>
            <a:r>
              <a:rPr lang="en-US" sz="1800" dirty="0" smtClean="0"/>
              <a:t>: organized observations</a:t>
            </a:r>
          </a:p>
          <a:p>
            <a:pPr lvl="1"/>
            <a:r>
              <a:rPr lang="en-US" sz="1800" u="sng" dirty="0" smtClean="0"/>
              <a:t>Hypothesis</a:t>
            </a:r>
            <a:r>
              <a:rPr lang="en-US" sz="1800" dirty="0" smtClean="0"/>
              <a:t>: testable predictions of the theory</a:t>
            </a:r>
          </a:p>
          <a:p>
            <a:pPr lvl="2"/>
            <a:r>
              <a:rPr lang="en-US" sz="1800" dirty="0" smtClean="0"/>
              <a:t>Confirm, reject, revise</a:t>
            </a:r>
          </a:p>
          <a:p>
            <a:pPr lvl="1"/>
            <a:r>
              <a:rPr lang="en-US" sz="1800" u="sng" dirty="0" smtClean="0"/>
              <a:t>Operational definitions</a:t>
            </a:r>
            <a:r>
              <a:rPr lang="en-US" sz="1800" dirty="0" smtClean="0"/>
              <a:t>: a statement of procedures used to define research variables that can be </a:t>
            </a:r>
            <a:r>
              <a:rPr lang="en-US" sz="1800" u="sng" dirty="0" smtClean="0"/>
              <a:t>replicated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 smtClean="0"/>
              <a:t>Useful theories:</a:t>
            </a:r>
          </a:p>
          <a:p>
            <a:pPr lvl="2"/>
            <a:r>
              <a:rPr lang="en-US" sz="1800" dirty="0" smtClean="0"/>
              <a:t>Effectively organize a range of self-reports and observations…and</a:t>
            </a:r>
          </a:p>
          <a:p>
            <a:pPr lvl="2"/>
            <a:r>
              <a:rPr lang="en-US" sz="1800" dirty="0" smtClean="0"/>
              <a:t>Implies </a:t>
            </a:r>
            <a:r>
              <a:rPr lang="en-US" sz="1800" dirty="0"/>
              <a:t>c</a:t>
            </a:r>
            <a:r>
              <a:rPr lang="en-US" sz="1800" dirty="0" smtClean="0"/>
              <a:t>lear predictions that anyone can use to check the theory or to derive practical implications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886319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5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do psychologists ask and answer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Description: not to be mistaken for explanation of behavior.</a:t>
            </a:r>
          </a:p>
          <a:p>
            <a:pPr lvl="1"/>
            <a:r>
              <a:rPr lang="en-US" sz="1800" u="sng" dirty="0" smtClean="0"/>
              <a:t>The Case Study</a:t>
            </a:r>
            <a:r>
              <a:rPr lang="en-US" sz="1800" dirty="0" smtClean="0"/>
              <a:t>: The study of an individual in hopes that it reveals something about us all.</a:t>
            </a:r>
          </a:p>
          <a:p>
            <a:pPr lvl="2"/>
            <a:r>
              <a:rPr lang="en-US" sz="1600" dirty="0" smtClean="0"/>
              <a:t>Ex: Piaget, brain damaged victims</a:t>
            </a:r>
          </a:p>
          <a:p>
            <a:pPr lvl="1"/>
            <a:r>
              <a:rPr lang="en-US" sz="1800" u="sng" dirty="0" smtClean="0"/>
              <a:t>The Survey</a:t>
            </a:r>
            <a:r>
              <a:rPr lang="en-US" sz="1800" dirty="0" smtClean="0"/>
              <a:t>: Sampling from a representative population (hopefully) generalization about the whole population.</a:t>
            </a:r>
          </a:p>
          <a:p>
            <a:pPr lvl="2"/>
            <a:r>
              <a:rPr lang="en-US" sz="1600" dirty="0" smtClean="0"/>
              <a:t>Wording effects</a:t>
            </a:r>
          </a:p>
          <a:p>
            <a:pPr lvl="2"/>
            <a:r>
              <a:rPr lang="en-US" sz="1600" dirty="0" smtClean="0"/>
              <a:t>Random sampling</a:t>
            </a:r>
          </a:p>
          <a:p>
            <a:pPr lvl="3"/>
            <a:r>
              <a:rPr lang="en-US" sz="1600" dirty="0" smtClean="0"/>
              <a:t>How do you choose a sampling representative of EHS?</a:t>
            </a:r>
          </a:p>
          <a:p>
            <a:pPr lvl="3"/>
            <a:r>
              <a:rPr lang="en-US" sz="1600" dirty="0" smtClean="0"/>
              <a:t>Voting samples accuracy?</a:t>
            </a:r>
          </a:p>
          <a:p>
            <a:pPr lvl="1"/>
            <a:r>
              <a:rPr lang="en-US" sz="1800" u="sng" dirty="0" smtClean="0"/>
              <a:t>Naturalistic Observation</a:t>
            </a:r>
            <a:r>
              <a:rPr lang="en-US" sz="1800" dirty="0" smtClean="0"/>
              <a:t>: recording behavior in</a:t>
            </a:r>
          </a:p>
          <a:p>
            <a:pPr marL="320040" lvl="1" indent="0">
              <a:buNone/>
            </a:pPr>
            <a:r>
              <a:rPr lang="en-US" sz="1800" dirty="0" smtClean="0"/>
              <a:t> the natural environment.</a:t>
            </a:r>
          </a:p>
          <a:p>
            <a:pPr lvl="2"/>
            <a:r>
              <a:rPr lang="en-US" sz="1600" dirty="0" smtClean="0"/>
              <a:t>Outside of the lab.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27584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do psychologists ask and answer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Correlation</a:t>
            </a:r>
            <a:r>
              <a:rPr lang="en-US" dirty="0" smtClean="0"/>
              <a:t>: the extent to which two factors predict one another. </a:t>
            </a:r>
          </a:p>
          <a:p>
            <a:pPr lvl="1"/>
            <a:r>
              <a:rPr lang="en-US" u="sng" dirty="0" smtClean="0"/>
              <a:t>Positive vs. Negative correlations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u="sng" dirty="0" smtClean="0"/>
              <a:t>Correlation coefficient</a:t>
            </a:r>
            <a:r>
              <a:rPr lang="en-US" dirty="0" smtClean="0"/>
              <a:t>: statistical index of relationship (between -1 to +1)</a:t>
            </a:r>
          </a:p>
          <a:p>
            <a:pPr lvl="1"/>
            <a:r>
              <a:rPr lang="en-US" u="sng" dirty="0" smtClean="0"/>
              <a:t>Scatterplots</a:t>
            </a:r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1"/>
            <a:ext cx="5181600" cy="19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do psychologists ask and answer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Correlation and Causation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Illusory Correlation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2053"/>
            <a:ext cx="3228186" cy="249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00055"/>
            <a:ext cx="2582064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6" y="2133600"/>
            <a:ext cx="491337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5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do psychologists ask and answer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Perceiving Order in Random Events</a:t>
            </a:r>
          </a:p>
          <a:p>
            <a:pPr lvl="1"/>
            <a:r>
              <a:rPr lang="en-US" dirty="0" smtClean="0"/>
              <a:t>Making sense of the world?</a:t>
            </a:r>
          </a:p>
          <a:p>
            <a:pPr lvl="1"/>
            <a:r>
              <a:rPr lang="en-US" dirty="0" smtClean="0"/>
              <a:t>Heads vs. Tails (Flip a coin 100 times, all tails, what are the chances the next flip will also be tails?</a:t>
            </a:r>
          </a:p>
          <a:p>
            <a:r>
              <a:rPr lang="en-US" dirty="0" smtClean="0"/>
              <a:t>Experimentation: allows experimenter to focus on possible effects by:</a:t>
            </a:r>
          </a:p>
          <a:p>
            <a:pPr lvl="1"/>
            <a:r>
              <a:rPr lang="en-US" dirty="0" smtClean="0"/>
              <a:t>Manipulating the factors of interest….and</a:t>
            </a:r>
          </a:p>
          <a:p>
            <a:pPr lvl="1"/>
            <a:r>
              <a:rPr lang="en-US" dirty="0" smtClean="0"/>
              <a:t>Holding constant (controlling) other factors.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45" y="3505200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6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 psychologists Ask and Answer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Experimentation:</a:t>
            </a:r>
          </a:p>
          <a:p>
            <a:pPr lvl="1"/>
            <a:r>
              <a:rPr lang="en-US" u="sng" dirty="0" smtClean="0"/>
              <a:t>Random Assignment</a:t>
            </a:r>
            <a:r>
              <a:rPr lang="en-US" dirty="0" smtClean="0"/>
              <a:t>: assigning participants in an experiment using chance to a control group and an experimental group.</a:t>
            </a:r>
          </a:p>
          <a:p>
            <a:pPr lvl="1"/>
            <a:r>
              <a:rPr lang="en-US" u="sng" dirty="0" smtClean="0"/>
              <a:t>Double Blind procedure</a:t>
            </a:r>
            <a:r>
              <a:rPr lang="en-US" dirty="0" smtClean="0"/>
              <a:t>: neither participant or researcher knows who is in the control or experimental group.</a:t>
            </a:r>
          </a:p>
          <a:p>
            <a:pPr lvl="2"/>
            <a:r>
              <a:rPr lang="en-US" dirty="0" smtClean="0"/>
              <a:t>Fantasy football example</a:t>
            </a:r>
          </a:p>
          <a:p>
            <a:pPr lvl="1"/>
            <a:r>
              <a:rPr lang="en-US" u="sng" dirty="0" smtClean="0"/>
              <a:t>Placebo effect</a:t>
            </a:r>
            <a:r>
              <a:rPr lang="en-US" dirty="0" smtClean="0"/>
              <a:t>: experimental results caused by expectations alone.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3886200" cy="217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520</TotalTime>
  <Words>991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Research Methods: Thinking critically with psychological science</vt:lpstr>
      <vt:lpstr>The Need for Psychological Science</vt:lpstr>
      <vt:lpstr>The Need for Psychological Science</vt:lpstr>
      <vt:lpstr>How do psychologists ask and answer questions?</vt:lpstr>
      <vt:lpstr>How do psychologists ask and answer questions?</vt:lpstr>
      <vt:lpstr>How do psychologists ask and answer questions?</vt:lpstr>
      <vt:lpstr>How do psychologists ask and answer questions?</vt:lpstr>
      <vt:lpstr>How do psychologists ask and answer questions?</vt:lpstr>
      <vt:lpstr>How do psychologists Ask and Answer Questions?</vt:lpstr>
      <vt:lpstr>How do psychologists Ask and Answer Questions?</vt:lpstr>
      <vt:lpstr>Statistical Reasoning in Everyday Life</vt:lpstr>
      <vt:lpstr>Statistical Reasoning in Everyday Life</vt:lpstr>
      <vt:lpstr>Statistical Reasoning in Everyday Life</vt:lpstr>
      <vt:lpstr>Frequently Asked Questions in Psychology</vt:lpstr>
      <vt:lpstr>Frequently Asked Questions in Psychology</vt:lpstr>
      <vt:lpstr>Frequently Asked Questions in Psychology</vt:lpstr>
      <vt:lpstr>Frequently Asked Questions in Psychology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Methods: Thinking critically with psychological science</dc:title>
  <dc:creator>Leland</dc:creator>
  <cp:lastModifiedBy>User</cp:lastModifiedBy>
  <cp:revision>23</cp:revision>
  <dcterms:created xsi:type="dcterms:W3CDTF">2013-09-24T02:58:34Z</dcterms:created>
  <dcterms:modified xsi:type="dcterms:W3CDTF">2013-09-26T16:15:15Z</dcterms:modified>
</cp:coreProperties>
</file>